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Montserrat"/>
      <p:regular r:id="rId10"/>
      <p:bold r:id="rId11"/>
      <p:italic r:id="rId12"/>
      <p:boldItalic r:id="rId13"/>
    </p:embeddedFont>
    <p:embeddedFont>
      <p:font typeface="Montserrat Medium"/>
      <p:regular r:id="rId14"/>
      <p:bold r:id="rId15"/>
      <p:italic r:id="rId16"/>
      <p:boldItalic r:id="rId17"/>
    </p:embeddedFont>
    <p:embeddedFont>
      <p:font typeface="Montserrat ExtraBold"/>
      <p:bold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0" roundtripDataSignature="AMtx7mhb5i1kgyPe1iXsjAAukwSloMKq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bold.fntdata"/><Relationship Id="rId10" Type="http://schemas.openxmlformats.org/officeDocument/2006/relationships/font" Target="fonts/Montserrat-regular.fntdata"/><Relationship Id="rId13" Type="http://schemas.openxmlformats.org/officeDocument/2006/relationships/font" Target="fonts/Montserrat-boldItalic.fntdata"/><Relationship Id="rId12" Type="http://schemas.openxmlformats.org/officeDocument/2006/relationships/font" Target="fonts/Montserrat-italic.fntdata"/><Relationship Id="rId15" Type="http://schemas.openxmlformats.org/officeDocument/2006/relationships/font" Target="fonts/MontserratMedium-bold.fntdata"/><Relationship Id="rId14" Type="http://schemas.openxmlformats.org/officeDocument/2006/relationships/font" Target="fonts/MontserratMedium-regular.fntdata"/><Relationship Id="rId17" Type="http://schemas.openxmlformats.org/officeDocument/2006/relationships/font" Target="fonts/MontserratMedium-boldItalic.fntdata"/><Relationship Id="rId16" Type="http://schemas.openxmlformats.org/officeDocument/2006/relationships/font" Target="fonts/MontserratMedium-italic.fntdata"/><Relationship Id="rId19" Type="http://schemas.openxmlformats.org/officeDocument/2006/relationships/font" Target="fonts/MontserratExtraBold-boldItalic.fntdata"/><Relationship Id="rId18" Type="http://schemas.openxmlformats.org/officeDocument/2006/relationships/font" Target="fonts/MontserratExtra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7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8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24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5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5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5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5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5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8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6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6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6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6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6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6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6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6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6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7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7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7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7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7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7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9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9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9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9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9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9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9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9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9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9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9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9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30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30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31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31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31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31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31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31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31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31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2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3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34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5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5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9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6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6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6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7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8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9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9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0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10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10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10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10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10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10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10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10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1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666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11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12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13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627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1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14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4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14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14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5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5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5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5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5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5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5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6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6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Conditional rendering in react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"/>
          <p:cNvSpPr txBox="1"/>
          <p:nvPr>
            <p:ph idx="1" type="body"/>
          </p:nvPr>
        </p:nvSpPr>
        <p:spPr>
          <a:xfrm>
            <a:off x="572625" y="1265775"/>
            <a:ext cx="6037500" cy="27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E</a:t>
            </a: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ncapsulate behavior.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Conditions or the state of application. 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Conditions work in JavaScript.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Create elements representing the current state.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Update the UI to match them.</a:t>
            </a:r>
            <a:endParaRPr sz="1800"/>
          </a:p>
        </p:txBody>
      </p:sp>
      <p:sp>
        <p:nvSpPr>
          <p:cNvPr id="167" name="Google Shape;167;p3"/>
          <p:cNvSpPr txBox="1"/>
          <p:nvPr>
            <p:ph type="title"/>
          </p:nvPr>
        </p:nvSpPr>
        <p:spPr>
          <a:xfrm>
            <a:off x="647175" y="445025"/>
            <a:ext cx="57357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Conditional Rendering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"/>
          <p:cNvSpPr txBox="1"/>
          <p:nvPr>
            <p:ph idx="1" type="body"/>
          </p:nvPr>
        </p:nvSpPr>
        <p:spPr>
          <a:xfrm>
            <a:off x="703225" y="1264450"/>
            <a:ext cx="5495100" cy="24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Handling a login/logout button.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Separate components. 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To display the logout button. 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To display the login button.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</a:t>
            </a: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ituation is called c</a:t>
            </a: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onditional rendering.</a:t>
            </a:r>
            <a:endParaRPr sz="1800"/>
          </a:p>
        </p:txBody>
      </p:sp>
      <p:sp>
        <p:nvSpPr>
          <p:cNvPr id="173" name="Google Shape;173;p4"/>
          <p:cNvSpPr txBox="1"/>
          <p:nvPr>
            <p:ph type="title"/>
          </p:nvPr>
        </p:nvSpPr>
        <p:spPr>
          <a:xfrm>
            <a:off x="556750" y="434975"/>
            <a:ext cx="57357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lt2"/>
                </a:solidFill>
              </a:rPr>
              <a:t>C</a:t>
            </a:r>
            <a:r>
              <a:rPr lang="en">
                <a:solidFill>
                  <a:schemeClr val="lt2"/>
                </a:solidFill>
              </a:rPr>
              <a:t>onditional Rendering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"/>
          <p:cNvSpPr txBox="1"/>
          <p:nvPr>
            <p:ph idx="1" type="body"/>
          </p:nvPr>
        </p:nvSpPr>
        <p:spPr>
          <a:xfrm>
            <a:off x="737575" y="1458325"/>
            <a:ext cx="4946400" cy="21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if/else.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Element variable.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Ternary conditional operator.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Short circuit operator.</a:t>
            </a:r>
            <a:endParaRPr/>
          </a:p>
        </p:txBody>
      </p:sp>
      <p:sp>
        <p:nvSpPr>
          <p:cNvPr id="179" name="Google Shape;179;p5"/>
          <p:cNvSpPr txBox="1"/>
          <p:nvPr>
            <p:ph type="title"/>
          </p:nvPr>
        </p:nvSpPr>
        <p:spPr>
          <a:xfrm>
            <a:off x="496475" y="515350"/>
            <a:ext cx="74598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Different ways of Conditional Rendering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